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7" r:id="rId2"/>
    <p:sldId id="283" r:id="rId3"/>
    <p:sldId id="300" r:id="rId4"/>
    <p:sldId id="291" r:id="rId5"/>
    <p:sldId id="285" r:id="rId6"/>
    <p:sldId id="296" r:id="rId7"/>
    <p:sldId id="298" r:id="rId8"/>
    <p:sldId id="299" r:id="rId9"/>
    <p:sldId id="270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3D70A-4E38-4A6B-A204-9C185B445B02}" type="datetimeFigureOut">
              <a:rPr lang="nb-NO" smtClean="0"/>
              <a:t>11.04.2024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F80F7-4D9F-49C4-8674-EFE6180972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34777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70C07-CF7F-4884-B651-C7101D5276F4}" type="datetimeFigureOut">
              <a:rPr lang="nb-NO" smtClean="0"/>
              <a:t>11.04.2024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DF9A9-FE6D-4A3F-8B4D-6F02E5D4DC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15336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7DF9A9-FE6D-4A3F-8B4D-6F02E5D4DC6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982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antas at kobling er delvis montert over kule, deretter er hylse skrudd inn til det den traff kobling (altså ikke nok til å sikre koblingen). Heldigvis har koblingen vært skrudd litt tilbake, slik at den heldigvis løsnet under positiv rorkontroll.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Jeg monterte koblingen korrekt etterpå og verifiserte at hylse var korrekt påmontert ved å prøve å løsne "fjærkobling".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7DF9A9-FE6D-4A3F-8B4D-6F02E5D4DC6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5739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7DF9A9-FE6D-4A3F-8B4D-6F02E5D4DC6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764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71D-64C7-409C-BE30-BD30BC96F85A}" type="datetime1">
              <a:rPr lang="nb-NO" smtClean="0"/>
              <a:t>11.04.2024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79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5E28-F1EF-4035-A2D6-13BBF7921E40}" type="datetime1">
              <a:rPr lang="nb-NO" smtClean="0"/>
              <a:t>11.04.2024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66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43C2-6292-4FA9-BC89-9A4061CF741C}" type="datetime1">
              <a:rPr lang="nb-NO" smtClean="0"/>
              <a:t>11.04.2024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503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C5C9-6946-4F6B-8E41-BC2006EE7BB1}" type="datetime1">
              <a:rPr lang="nb-NO" smtClean="0"/>
              <a:t>11.04.2024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88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ACDC-13B2-4D35-8998-10EE624AFFCD}" type="datetime1">
              <a:rPr lang="nb-NO" smtClean="0"/>
              <a:t>11.04.2024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842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9F4-8CC9-4B4C-AE10-E8232CBD22F1}" type="datetime1">
              <a:rPr lang="nb-NO" smtClean="0"/>
              <a:t>11.04.2024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903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8C12-8173-4C9C-A89F-1B805C1E55F8}" type="datetime1">
              <a:rPr lang="nb-NO" smtClean="0"/>
              <a:t>11.04.2024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777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AD03-89C3-4D0D-84F1-1D70779E8539}" type="datetime1">
              <a:rPr lang="nb-NO" smtClean="0"/>
              <a:t>11.04.2024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405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A95B-EB7B-4156-8FAC-2A1A6EBF8789}" type="datetime1">
              <a:rPr lang="nb-NO" smtClean="0"/>
              <a:t>11.04.2024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060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C1CA-DB4F-494E-AB42-02E23BB16924}" type="datetime1">
              <a:rPr lang="nb-NO" smtClean="0"/>
              <a:t>11.04.2024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10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0345-F198-4C85-B225-96E7822C0B4E}" type="datetime1">
              <a:rPr lang="nb-NO" smtClean="0"/>
              <a:t>11.04.2024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983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00EFE-9441-4D7C-A8A6-FFF3EA02950B}" type="datetime1">
              <a:rPr lang="nb-NO" smtClean="0"/>
              <a:t>11.04.2024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Montering av seilfly. Hendelser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98416-644F-40DC-9E55-2DC04E03D3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870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d.easa.europa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nlf.no/ors/seilfly/search?where=%7B%22$text%22:%7B%22$search%22:%22Mangelfull%20utsjekk%20p%C3%A5%20ny%20flytype%22%7D%7D" TargetMode="External"/><Relationship Id="rId2" Type="http://schemas.openxmlformats.org/officeDocument/2006/relationships/hyperlink" Target="https://app.nlf.no/ors/seilfl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nlf.no/ors/seilfly/search?where=%7b%22$text%22:%7b%22$search%22:%22Mutter%20fra%20dekompresjonsventil%20l%C3%B8snet%22%7d%7d" TargetMode="External"/><Relationship Id="rId2" Type="http://schemas.openxmlformats.org/officeDocument/2006/relationships/hyperlink" Target="https://app.nlf.no/ors/seilfl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nlf.no/ors/seilfly/search?where=%7b%22$text%22:%7b%22$search%22:%22Takk%20for%20at%20du%20sa%20ifra.%22%7d%7d" TargetMode="External"/><Relationship Id="rId2" Type="http://schemas.openxmlformats.org/officeDocument/2006/relationships/hyperlink" Target="https://app.nlf.no/ors/seilfl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.nlf.no/ors/seilfly/search?where=%7b%22$text%22:%7b%22$search%22:%22Loddene%20ikke%20festet%22%7d%7d" TargetMode="External"/><Relationship Id="rId4" Type="http://schemas.openxmlformats.org/officeDocument/2006/relationships/hyperlink" Target="https://app.nlf.no/ors/seilfly/search?where=%7b%22$text%22:%7b%22$search%22:%22Takk%20for%20at%20du%20innr%C3%B8mte%20feil.%20%22%7d%7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nlf.no/ors/seilfly/search?where=%7b%22$text%22:%7b%22$search%22:%22Mangelfull%20utsjekk%20p%C3%A5%20ny%20flytype%22%7d%7d" TargetMode="External"/><Relationship Id="rId2" Type="http://schemas.openxmlformats.org/officeDocument/2006/relationships/hyperlink" Target="https://app.nlf.no/ors/seilfl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78480"/>
          </a:xfrm>
        </p:spPr>
        <p:txBody>
          <a:bodyPr>
            <a:normAutofit fontScale="90000"/>
          </a:bodyPr>
          <a:lstStyle/>
          <a:p>
            <a:pPr algn="ctr"/>
            <a:r>
              <a:rPr lang="nb-NO" b="1" dirty="0"/>
              <a:t>Montering av seilfly. </a:t>
            </a:r>
            <a:br>
              <a:rPr lang="nb-NO" b="1" dirty="0"/>
            </a:br>
            <a:r>
              <a:rPr lang="nb-NO" b="1" dirty="0"/>
              <a:t>Er du godt nok opplært? Hva kan gå galt?</a:t>
            </a:r>
            <a:br>
              <a:rPr lang="nb-NO" b="1" dirty="0"/>
            </a:br>
            <a:endParaRPr lang="nb-NO" b="1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Montering av seilfly. Hendelser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1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9090526" y="2629568"/>
            <a:ext cx="268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Halevekter låst og sikret?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838200" y="3884863"/>
            <a:ext cx="2284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Tyngdepunkt? Korrekt antall lodder montert og festet?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9069136" y="2029326"/>
            <a:ext cx="250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Høyderor og koblinger?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882316" y="1861766"/>
            <a:ext cx="228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Rorkoblinger korrekt montert?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882316" y="2684379"/>
            <a:ext cx="199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Vingebolter</a:t>
            </a:r>
            <a:r>
              <a:rPr lang="nb-NO" dirty="0"/>
              <a:t> sikret?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882316" y="3339249"/>
            <a:ext cx="202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Batterier festet?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838200" y="5156021"/>
            <a:ext cx="2284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Låsetråder, splinter, låsemuttere og skiver korrekt montert?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9138652" y="4384050"/>
            <a:ext cx="26415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Har du god nok opplæring og utsjekk på flytypen når du signerer for montering og DI? </a:t>
            </a:r>
          </a:p>
          <a:p>
            <a:r>
              <a:rPr lang="nb-NO" b="1" dirty="0"/>
              <a:t>Hva signerer du for?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9138652" y="3229810"/>
            <a:ext cx="2588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Seter, belter og instrumenter korrekt festet og montert?</a:t>
            </a:r>
          </a:p>
        </p:txBody>
      </p:sp>
    </p:spTree>
    <p:extLst>
      <p:ext uri="{BB962C8B-B14F-4D97-AF65-F5344CB8AC3E}">
        <p14:creationId xmlns:p14="http://schemas.microsoft.com/office/powerpoint/2010/main" val="2482799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551"/>
          </a:xfrm>
        </p:spPr>
        <p:txBody>
          <a:bodyPr/>
          <a:lstStyle/>
          <a:p>
            <a:r>
              <a:rPr lang="nb-NO" b="1" dirty="0" err="1"/>
              <a:t>L’Hotellier</a:t>
            </a:r>
            <a:r>
              <a:rPr lang="nb-NO" b="1" dirty="0"/>
              <a:t> koblinger. </a:t>
            </a:r>
            <a:r>
              <a:rPr lang="nb-NO" b="1" u="sng" dirty="0">
                <a:solidFill>
                  <a:srgbClr val="C00000"/>
                </a:solidFill>
              </a:rPr>
              <a:t>Kan løsne</a:t>
            </a:r>
            <a:r>
              <a:rPr lang="nb-NO" b="1" dirty="0"/>
              <a:t>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91916"/>
            <a:ext cx="10515600" cy="4685047"/>
          </a:xfrm>
        </p:spPr>
        <p:txBody>
          <a:bodyPr>
            <a:normAutofit fontScale="92500" lnSpcReduction="10000"/>
          </a:bodyPr>
          <a:lstStyle/>
          <a:p>
            <a:r>
              <a:rPr lang="nb-NO" b="1" dirty="0"/>
              <a:t>Ca. 1978 </a:t>
            </a:r>
            <a:r>
              <a:rPr lang="nb-NO" dirty="0"/>
              <a:t>Ikke koblet høyderor. Fatalt.</a:t>
            </a:r>
          </a:p>
          <a:p>
            <a:r>
              <a:rPr lang="nb-NO" b="1" dirty="0"/>
              <a:t>Rapport nr. 19 /2015 </a:t>
            </a:r>
            <a:r>
              <a:rPr lang="nb-NO" dirty="0"/>
              <a:t>Ufullstendig montering av rorkoblinger. LS4.</a:t>
            </a:r>
          </a:p>
          <a:p>
            <a:pPr marL="0" indent="0">
              <a:buNone/>
            </a:pPr>
            <a:r>
              <a:rPr lang="nb-NO" dirty="0"/>
              <a:t>	Dårlig sjekk av koblinger ved utsjekk av instruktør. </a:t>
            </a:r>
          </a:p>
          <a:p>
            <a:pPr marL="0" indent="0">
              <a:buNone/>
            </a:pPr>
            <a:r>
              <a:rPr lang="nb-NO" dirty="0"/>
              <a:t>	Instruktøren bør skjerpe seg?</a:t>
            </a:r>
          </a:p>
          <a:p>
            <a:r>
              <a:rPr lang="nb-NO" b="1" dirty="0"/>
              <a:t>Rapport nr. 09/2020 </a:t>
            </a:r>
            <a:r>
              <a:rPr lang="nb-NO" dirty="0"/>
              <a:t>Ulåste rorkoblinger, ufullstendig montering. LS4.</a:t>
            </a:r>
          </a:p>
          <a:p>
            <a:pPr marL="0" indent="0">
              <a:buNone/>
            </a:pPr>
            <a:r>
              <a:rPr lang="nb-NO" dirty="0"/>
              <a:t>	Oppdaget at rorene ikke var låst under demontering etter 	utelanding.</a:t>
            </a:r>
          </a:p>
          <a:p>
            <a:pPr marL="0" indent="0">
              <a:buNone/>
            </a:pPr>
            <a:r>
              <a:rPr lang="nb-NO" b="1" dirty="0"/>
              <a:t>OBSREG#150 </a:t>
            </a:r>
            <a:r>
              <a:rPr lang="nb-NO" dirty="0"/>
              <a:t>Ulåste rorkoblinger, ufullstendig montering av </a:t>
            </a:r>
            <a:r>
              <a:rPr lang="nb-NO" dirty="0" err="1"/>
              <a:t>L’Hotellier</a:t>
            </a:r>
            <a:r>
              <a:rPr lang="nb-NO" dirty="0"/>
              <a:t> 	koblinger.</a:t>
            </a:r>
          </a:p>
          <a:p>
            <a:pPr marL="0" indent="0">
              <a:buNone/>
            </a:pPr>
            <a:r>
              <a:rPr lang="nb-NO" dirty="0"/>
              <a:t>	En kobling </a:t>
            </a:r>
            <a:r>
              <a:rPr lang="nb-NO" dirty="0" err="1"/>
              <a:t>feilmontert</a:t>
            </a:r>
            <a:r>
              <a:rPr lang="nb-NO" dirty="0"/>
              <a:t>. Oppdaget under positiv rorkontroll. Et 	balanseror var løst.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10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067" y="278904"/>
            <a:ext cx="1816981" cy="82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98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6165"/>
          </a:xfrm>
        </p:spPr>
        <p:txBody>
          <a:bodyPr/>
          <a:lstStyle/>
          <a:p>
            <a:r>
              <a:rPr lang="nb-NO" b="1" dirty="0" err="1"/>
              <a:t>L’Hotellier</a:t>
            </a:r>
            <a:r>
              <a:rPr lang="nb-NO" b="1" dirty="0"/>
              <a:t> koblinger. Typer. 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11</a:t>
            </a:fld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267" y="1101290"/>
            <a:ext cx="3826933" cy="518432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067" y="278904"/>
            <a:ext cx="1816981" cy="822386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4842933" y="2184400"/>
            <a:ext cx="48993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Fig 2 og 2A. Låsepinne settes inn i </a:t>
            </a:r>
            <a:r>
              <a:rPr lang="nb-NO" dirty="0" err="1"/>
              <a:t>låseplata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Fig 3. Låsehylse skrus over </a:t>
            </a:r>
            <a:r>
              <a:rPr lang="nb-NO" dirty="0" err="1"/>
              <a:t>låseplata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Fig 4. Låsetråd settes inn i </a:t>
            </a:r>
            <a:r>
              <a:rPr lang="nb-NO" dirty="0" err="1"/>
              <a:t>låseplata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Fig 5. Fjærbelastet låsehylse skyves over låsplata.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022" y="5107943"/>
            <a:ext cx="2142067" cy="11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5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742"/>
          </a:xfrm>
        </p:spPr>
        <p:txBody>
          <a:bodyPr/>
          <a:lstStyle/>
          <a:p>
            <a:r>
              <a:rPr lang="nb-NO" b="1" dirty="0" err="1"/>
              <a:t>L’Hotellier</a:t>
            </a:r>
            <a:r>
              <a:rPr lang="nb-NO" b="1" dirty="0"/>
              <a:t> koblinger. </a:t>
            </a:r>
            <a:r>
              <a:rPr lang="nb-NO" b="1" dirty="0" err="1"/>
              <a:t>Grease</a:t>
            </a:r>
            <a:r>
              <a:rPr lang="nb-NO" b="1" dirty="0"/>
              <a:t>.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Under hver montering smøres koblingen med </a:t>
            </a:r>
            <a:r>
              <a:rPr lang="nb-NO" dirty="0" err="1"/>
              <a:t>grease</a:t>
            </a:r>
            <a:r>
              <a:rPr lang="nb-NO" dirty="0"/>
              <a:t> av god kvalitet. Det vil si all fett av et anerkjent merke som tåler kulde. =&gt; -20°C 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12</a:t>
            </a:fld>
            <a:endParaRPr lang="nb-NO"/>
          </a:p>
        </p:txBody>
      </p:sp>
      <p:pic>
        <p:nvPicPr>
          <p:cNvPr id="7" name="Plassholder for innho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20" y="4419600"/>
            <a:ext cx="7191976" cy="142415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3302377"/>
            <a:ext cx="1021644" cy="282887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3841" y="3302376"/>
            <a:ext cx="1031358" cy="275481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399" y="3313428"/>
            <a:ext cx="739451" cy="2731860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067" y="278904"/>
            <a:ext cx="1816981" cy="82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8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L’Hotellier</a:t>
            </a:r>
            <a:r>
              <a:rPr lang="nb-NO" b="1" dirty="0"/>
              <a:t> koblinger. Anbefaling: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29644"/>
            <a:ext cx="10515600" cy="46473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Alle som skal montere seilfly må ha praktisk opplæring i </a:t>
            </a:r>
            <a:r>
              <a:rPr lang="nb-NO" dirty="0" err="1"/>
              <a:t>L`Hotellier</a:t>
            </a:r>
            <a:r>
              <a:rPr lang="nb-NO" dirty="0"/>
              <a:t> koblinger.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En monterer, kobler, sikrer og signerer for montering.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En annen kontrollerer til slutt og signerer for DI. (Kameratsjekk)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Positiv rorkontroll.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13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423" y="4664999"/>
            <a:ext cx="5632626" cy="167407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1067" y="278904"/>
            <a:ext cx="1816981" cy="82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77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552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b="1" dirty="0"/>
              <a:t>Referanser og mer informasjon:</a:t>
            </a:r>
            <a:br>
              <a:rPr lang="nb-NO" b="1" dirty="0"/>
            </a:br>
            <a:r>
              <a:rPr lang="en-US" sz="2700" dirty="0">
                <a:hlinkClick r:id="rId2"/>
              </a:rPr>
              <a:t>EASA Safety Publications Tool (europa.eu)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EASA SIB No: 2012-04 </a:t>
            </a:r>
            <a:r>
              <a:rPr lang="en-US" dirty="0" err="1"/>
              <a:t>L´Hotellier</a:t>
            </a:r>
            <a:r>
              <a:rPr lang="en-US" dirty="0"/>
              <a:t> Ball and Swivel Joints Quick Connectors – Positive Check of Control Surfaces</a:t>
            </a:r>
          </a:p>
          <a:p>
            <a:r>
              <a:rPr lang="en-US" dirty="0"/>
              <a:t>EASA SIB No.: 2019-07  Sailplane Rigging – Procedures, Inspections and Training.</a:t>
            </a:r>
          </a:p>
          <a:p>
            <a:pPr lvl="2"/>
            <a:r>
              <a:rPr lang="en-US" dirty="0"/>
              <a:t>Mange </a:t>
            </a:r>
            <a:r>
              <a:rPr lang="en-US" dirty="0" err="1"/>
              <a:t>eksempler</a:t>
            </a:r>
            <a:r>
              <a:rPr lang="en-US" dirty="0"/>
              <a:t> med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flytyper</a:t>
            </a:r>
            <a:r>
              <a:rPr lang="en-US" dirty="0"/>
              <a:t> </a:t>
            </a:r>
            <a:r>
              <a:rPr lang="en-US" dirty="0" err="1"/>
              <a:t>koblinger</a:t>
            </a:r>
            <a:r>
              <a:rPr lang="en-US" dirty="0"/>
              <a:t>.					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14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067" y="278904"/>
            <a:ext cx="1816981" cy="82238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576" y="3916330"/>
            <a:ext cx="3863271" cy="2508504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3916330"/>
            <a:ext cx="3389267" cy="250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7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b="1" dirty="0"/>
              <a:t>Part 66 sertifikat for å montere et seilfly?</a:t>
            </a:r>
            <a:br>
              <a:rPr lang="nb-NO" sz="4000" b="1" dirty="0"/>
            </a:br>
            <a:r>
              <a:rPr lang="nb-NO" sz="4000" b="1" dirty="0"/>
              <a:t>Framtidig krav?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Når man monterer seilfly kan man gjøre feil.</a:t>
            </a:r>
          </a:p>
          <a:p>
            <a:r>
              <a:rPr lang="nb-NO" dirty="0"/>
              <a:t>Europeisk skadestatistikk har gjort EASA bekymret</a:t>
            </a:r>
          </a:p>
          <a:p>
            <a:r>
              <a:rPr lang="nb-NO" dirty="0"/>
              <a:t>God opplæring er viktig. </a:t>
            </a:r>
          </a:p>
          <a:p>
            <a:endParaRPr lang="nb-NO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forslag til ny VHB for seilfly har vi laget et nytt kapittel: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b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Artikkel 410 «Vinge, ror og </a:t>
            </a:r>
            <a:r>
              <a:rPr lang="nb-NO" altLang="nb-NO" b="1" dirty="0" err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L’Hotellier</a:t>
            </a:r>
            <a:r>
              <a:rPr lang="nb-NO" altLang="nb-NO" b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koblinger»</a:t>
            </a:r>
            <a:endParaRPr lang="nb-NO" altLang="nb-NO" b="1" dirty="0">
              <a:latin typeface="Arial" panose="020B0604020202020204" pitchFamily="34" charset="0"/>
            </a:endParaRPr>
          </a:p>
          <a:p>
            <a:endParaRPr lang="nb-NO" dirty="0"/>
          </a:p>
          <a:p>
            <a:r>
              <a:rPr lang="nb-NO" dirty="0"/>
              <a:t>Men vi har også flere måter å montere fly på?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451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6500D3-3280-204A-0EFE-C4085E1CE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8568"/>
          </a:xfrm>
        </p:spPr>
        <p:txBody>
          <a:bodyPr>
            <a:normAutofit/>
          </a:bodyPr>
          <a:lstStyle/>
          <a:p>
            <a:r>
              <a:rPr lang="nb-NO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Fra vår egen historie og rapportering kan vi liste opp:</a:t>
            </a:r>
            <a:endParaRPr lang="nb-NO" sz="3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AEE8BE-5834-923A-07BD-7B55A327D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4"/>
            <a:ext cx="10515600" cy="4351338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1975 SZD-25A Lis, </a:t>
            </a:r>
            <a:r>
              <a:rPr lang="nb-N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Näsinge</a:t>
            </a: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Sverige, fatal ulykke, ufullstendig montering av vinge.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1983, ASW-20, fatal ulykke, ikke koblet høyderor.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Rapport nr. 06-2012, </a:t>
            </a:r>
            <a:r>
              <a:rPr lang="nb-N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</a:t>
            </a: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ufullstendig montert stabilisator (fløyet)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Rapport nr. 19-2015, LS4, ufullstendig montering av rorkoblinger.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Rapport nr. 03-2016 ASK-21, ufullstendig montering, flyet tatt i bruk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Rapport nr. 09-2020 LS4, ulåste rorkoblinger, ufullstendig montering.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OBSREG#150 Ulåste rorkoblinger, ufullstendig montering av </a:t>
            </a:r>
            <a:r>
              <a:rPr lang="nb-N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L’Hotellier</a:t>
            </a: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koblinger.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OBSREG</a:t>
            </a: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#146 og 147, DG1001, haleloddene ikke sikret, ufullstendig lukking.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OBSREG</a:t>
            </a: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#142, ASK-21, ikke utført daglig før flyging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OBSREG</a:t>
            </a: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#149 </a:t>
            </a:r>
            <a:r>
              <a:rPr lang="nb-NO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Mangelfull utsjekk på ny flytype</a:t>
            </a: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Ikke opplært og lest flyets manualer.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OBSREG</a:t>
            </a:r>
            <a:r>
              <a:rPr lang="nb-NO" sz="18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#163 LS4, usikret rorkobling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422EBAA-1E5B-656B-4EF7-EC41B992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277A25E-8596-239D-DB25-9993D867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787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b="1" dirty="0">
                <a:hlinkClick r:id="rId2"/>
              </a:rPr>
              <a:t>OBSREG</a:t>
            </a:r>
            <a:r>
              <a:rPr lang="nb-NO" sz="3600" b="1" dirty="0"/>
              <a:t>#27 </a:t>
            </a:r>
            <a:r>
              <a:rPr lang="nb-NO" sz="3600" b="1" dirty="0">
                <a:hlinkClick r:id="rId3"/>
              </a:rPr>
              <a:t>Mutter fra dekompresjonsventil løsnet</a:t>
            </a:r>
            <a:endParaRPr lang="nb-NO" sz="3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Mutter på dekompresjonsventil hadde løsnet. Oppdaget ved daglig ettersyn. Mutteren ble observert i motorrommet. </a:t>
            </a:r>
          </a:p>
          <a:p>
            <a:pPr marL="0" indent="0">
              <a:buNone/>
            </a:pPr>
            <a:r>
              <a:rPr lang="nb-NO" dirty="0"/>
              <a:t>Den ble fjernet, og ny mutter ble installert (det at mutteren løsnet tyder på dårlig låsing av mutteren, derfor ble det installert ny låsemutter).</a:t>
            </a:r>
          </a:p>
          <a:p>
            <a:pPr marL="0" indent="0">
              <a:buNone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En god DI er viktig. </a:t>
            </a:r>
          </a:p>
          <a:p>
            <a:pPr marL="514350" indent="-514350">
              <a:buFont typeface="+mj-lt"/>
              <a:buAutoNum type="arabicPeriod"/>
            </a:pPr>
            <a:r>
              <a:rPr lang="nb-NO" u="sng" dirty="0"/>
              <a:t>Har mutteren blitt skrudd helt inn slik at minst en gjenge synes</a:t>
            </a:r>
            <a:r>
              <a:rPr lang="nb-NO" dirty="0"/>
              <a:t>?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235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888"/>
          </a:xfrm>
        </p:spPr>
        <p:txBody>
          <a:bodyPr>
            <a:noAutofit/>
          </a:bodyPr>
          <a:lstStyle/>
          <a:p>
            <a:pPr algn="ctr"/>
            <a:r>
              <a:rPr lang="nb-NO" sz="3200" b="1" dirty="0"/>
              <a:t>Rapport 06-2012 </a:t>
            </a:r>
            <a:r>
              <a:rPr lang="nb-NO" sz="3200" b="1" dirty="0" err="1"/>
              <a:t>Discus</a:t>
            </a:r>
            <a:r>
              <a:rPr lang="nb-NO" sz="3200" b="1" dirty="0"/>
              <a:t> B </a:t>
            </a:r>
            <a:br>
              <a:rPr lang="nb-NO" sz="3200" b="1" dirty="0"/>
            </a:br>
            <a:r>
              <a:rPr lang="nb-NO" sz="3200" b="1" dirty="0"/>
              <a:t>Ufullstendig montert stabilisator (fløyet)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160379"/>
            <a:ext cx="10515600" cy="5235073"/>
          </a:xfrm>
        </p:spPr>
        <p:txBody>
          <a:bodyPr>
            <a:normAutofit fontScale="77500" lnSpcReduction="20000"/>
          </a:bodyPr>
          <a:lstStyle/>
          <a:p>
            <a:endParaRPr lang="nb-NO" dirty="0"/>
          </a:p>
          <a:p>
            <a:r>
              <a:rPr lang="nb-NO" dirty="0" err="1"/>
              <a:t>Discusen</a:t>
            </a:r>
            <a:r>
              <a:rPr lang="nb-NO" dirty="0"/>
              <a:t> ble montert og tatt daglig på av seilflyger med erfaring på høyverdige seilfly (70t+) og rundt </a:t>
            </a:r>
            <a:r>
              <a:rPr lang="nb-NO" u="sng" dirty="0"/>
              <a:t>20 timer på aktuell flytype</a:t>
            </a:r>
            <a:r>
              <a:rPr lang="nb-NO" dirty="0"/>
              <a:t>. Han fløy årets første tur selv. </a:t>
            </a:r>
          </a:p>
          <a:p>
            <a:r>
              <a:rPr lang="nb-NO" dirty="0"/>
              <a:t>Jeg var neste i køen og skulle fly utsjekkstur på flyet. Under tilbake dytting til ny avgang bemerket jeg at høyderorets innfesting (tapp som fester høyderoret i forkant av halen) stakk ut ifra kroppen. </a:t>
            </a:r>
          </a:p>
          <a:p>
            <a:r>
              <a:rPr lang="nb-NO" dirty="0"/>
              <a:t>Daværende fartøysjef mente at det var slik den skulle være og det var eventuelt bare å teipe over. Tappen stakk ut omtrent 1.5cm. </a:t>
            </a:r>
          </a:p>
          <a:p>
            <a:r>
              <a:rPr lang="nb-NO" dirty="0"/>
              <a:t>Jeg fløy min utsjekkstur og gjennomførte enkle steileøvelser samt flyging i hastigheter opp mot Va. Turen varte i en halvtime og landing ble gjennomført normalt. </a:t>
            </a:r>
          </a:p>
          <a:p>
            <a:r>
              <a:rPr lang="nb-NO" dirty="0"/>
              <a:t>Under </a:t>
            </a:r>
            <a:r>
              <a:rPr lang="nb-NO" dirty="0" err="1"/>
              <a:t>de-rigging</a:t>
            </a:r>
            <a:r>
              <a:rPr lang="nb-NO" dirty="0"/>
              <a:t> av flyet ble det kommentert at høyderoret ikke var montert riktig. Den tappen skulle helt inn for å låse høyderoret i sin plass. Han som fløy første tur ble konfrontert med dette og det ble oppdaget at han heller ikke visste at det var slik den skulle festes. </a:t>
            </a:r>
          </a:p>
          <a:p>
            <a:r>
              <a:rPr lang="nb-NO" dirty="0"/>
              <a:t>Temaet ble tatt opp felles samme dag for alle deltakere slik at alle ble informert om hva som har hendt og korrekt montering av høyderor på denne flytypen. </a:t>
            </a:r>
          </a:p>
          <a:p>
            <a:r>
              <a:rPr lang="nb-NO" dirty="0"/>
              <a:t>Alvorligheten av hendelsen ble presisert ettertrykkelig!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437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559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200" b="1" dirty="0"/>
              <a:t>Rapport 03-2016 ASK-21 </a:t>
            </a:r>
            <a:br>
              <a:rPr lang="nb-NO" sz="3200" b="1" dirty="0"/>
            </a:br>
            <a:r>
              <a:rPr lang="nb-NO" sz="3200" b="1" dirty="0"/>
              <a:t>Ufullstendig montering, flyet tatt i bruk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256632"/>
            <a:ext cx="10515600" cy="4920331"/>
          </a:xfrm>
        </p:spPr>
        <p:txBody>
          <a:bodyPr>
            <a:normAutofit/>
          </a:bodyPr>
          <a:lstStyle/>
          <a:p>
            <a:r>
              <a:rPr lang="nb-NO" sz="2200" dirty="0"/>
              <a:t>Det ble gjennomført en </a:t>
            </a:r>
            <a:r>
              <a:rPr lang="nb-NO" sz="2200" dirty="0" err="1"/>
              <a:t>sklitur</a:t>
            </a:r>
            <a:r>
              <a:rPr lang="nb-NO" sz="2200" dirty="0"/>
              <a:t> med </a:t>
            </a:r>
            <a:r>
              <a:rPr lang="nb-NO" sz="2200" dirty="0" err="1"/>
              <a:t>ASK’n</a:t>
            </a:r>
            <a:r>
              <a:rPr lang="nb-NO" sz="2200" dirty="0"/>
              <a:t> på lørdag 12 mars. Søndag 13 mars ble flyet fløyet 3 turer og til sammen 2 timer og 30 minutter i bølgeforhold. </a:t>
            </a:r>
          </a:p>
          <a:p>
            <a:r>
              <a:rPr lang="nb-NO" sz="2200" dirty="0"/>
              <a:t>Under den 3 turen ble pilot oppmerksom på et unormalt vindsus fra vingene. Etter landing sjekker pilot flyet og oppdager at </a:t>
            </a:r>
            <a:r>
              <a:rPr lang="nb-NO" sz="2200" u="sng" dirty="0" err="1"/>
              <a:t>vingeboltene</a:t>
            </a:r>
            <a:r>
              <a:rPr lang="nb-NO" sz="2200" u="sng" dirty="0"/>
              <a:t> i bakkant av vingene var på vei ut av posisjon</a:t>
            </a:r>
            <a:r>
              <a:rPr lang="nb-NO" sz="2200" dirty="0"/>
              <a:t>. </a:t>
            </a:r>
          </a:p>
          <a:p>
            <a:r>
              <a:rPr lang="nb-NO" sz="2200" dirty="0"/>
              <a:t>Etter nærmere inspeksjon viser det seg at boltene ikke er presset langt nok ned i vingeflaten slik og at </a:t>
            </a:r>
            <a:r>
              <a:rPr lang="nb-NO" sz="2200" u="sng" dirty="0"/>
              <a:t>fjærbelastet splint ikke har låst boltene på plass</a:t>
            </a:r>
            <a:r>
              <a:rPr lang="nb-NO" sz="2200" dirty="0"/>
              <a:t>.</a:t>
            </a:r>
          </a:p>
          <a:p>
            <a:pPr marL="0" indent="0">
              <a:buNone/>
            </a:pPr>
            <a:r>
              <a:rPr lang="nb-NO" sz="2200" dirty="0"/>
              <a:t> </a:t>
            </a:r>
          </a:p>
          <a:p>
            <a:r>
              <a:rPr lang="nb-NO" sz="2200" b="1" dirty="0"/>
              <a:t>Tiltak</a:t>
            </a:r>
            <a:r>
              <a:rPr lang="nb-NO" sz="2200" dirty="0"/>
              <a:t> Når et fly monteres av flere personer må det være en med </a:t>
            </a:r>
            <a:r>
              <a:rPr lang="nb-NO" sz="2200" b="1" u="sng" dirty="0"/>
              <a:t>kunnskap</a:t>
            </a:r>
            <a:r>
              <a:rPr lang="nb-NO" sz="2200" dirty="0"/>
              <a:t> om flytypen som tar ansvar for å kontrollere flyet. 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183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6326" y="54977"/>
            <a:ext cx="10515600" cy="1325563"/>
          </a:xfrm>
        </p:spPr>
        <p:txBody>
          <a:bodyPr>
            <a:normAutofit/>
          </a:bodyPr>
          <a:lstStyle/>
          <a:p>
            <a:r>
              <a:rPr lang="nb-N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OBSREG</a:t>
            </a:r>
            <a:r>
              <a:rPr lang="nb-N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#147 </a:t>
            </a:r>
            <a:r>
              <a:rPr lang="nb-N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Takk for at du sa ifra.</a:t>
            </a:r>
            <a:r>
              <a:rPr lang="nb-N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nb-N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Takk for at du innrømte feil. </a:t>
            </a:r>
            <a:br>
              <a:rPr lang="nb-N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OBSREG</a:t>
            </a:r>
            <a:r>
              <a:rPr lang="nb-N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#146 </a:t>
            </a:r>
            <a:r>
              <a:rPr lang="nb-N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Loddene ikke festet</a:t>
            </a:r>
            <a:r>
              <a:rPr lang="nb-N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nb-N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Takk for at du sa ifra.</a:t>
            </a:r>
            <a:endParaRPr lang="nb-N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DG1001 – To nesten like hendelser med lodder. Mangelfulle utsjekker?</a:t>
            </a:r>
          </a:p>
          <a:p>
            <a:endParaRPr lang="nb-NO" dirty="0"/>
          </a:p>
          <a:p>
            <a:r>
              <a:rPr lang="nb-NO" dirty="0"/>
              <a:t>Jeg fortalte instruktøren at jeg tilfeldigvis hadde avverget at en elev hadde tatt av uten at halevektene var skikkelig låst. </a:t>
            </a:r>
          </a:p>
          <a:p>
            <a:r>
              <a:rPr lang="nb-NO" dirty="0"/>
              <a:t>Instruktøren visste ikke at </a:t>
            </a:r>
            <a:r>
              <a:rPr lang="nb-NO" u="sng" dirty="0"/>
              <a:t>kontinuerlig blinking </a:t>
            </a:r>
            <a:r>
              <a:rPr lang="nb-NO" dirty="0"/>
              <a:t>varsler at loddene ikke er skikkelig låste.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Ved utsjekk på DG1001 må det spesielt fokuseres på viktigheten av å ha kontroll på vekt og balanse. Det å kunne vektsystemet </a:t>
            </a:r>
            <a:r>
              <a:rPr lang="nb-NO" dirty="0" err="1"/>
              <a:t>dvs</a:t>
            </a:r>
            <a:r>
              <a:rPr lang="nb-NO" dirty="0"/>
              <a:t>; lese vekttabellen, bytte vekter, åpne/stenge luka i halen, vekter i forsete samt forstå lyssignaler i cockpit er essensielt. Fly ute av balanse og utenfor vektkonvolutten er potensielt farlige å fly!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003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307"/>
          </a:xfrm>
        </p:spPr>
        <p:txBody>
          <a:bodyPr>
            <a:normAutofit fontScale="90000"/>
          </a:bodyPr>
          <a:lstStyle/>
          <a:p>
            <a:r>
              <a:rPr lang="nb-NO" sz="2800" b="1" u="sng" dirty="0">
                <a:hlinkClick r:id="rId2"/>
              </a:rPr>
              <a:t>OBSREG</a:t>
            </a:r>
            <a:r>
              <a:rPr lang="nb-NO" sz="2800" b="1" u="sng" dirty="0"/>
              <a:t>#149 </a:t>
            </a:r>
            <a:r>
              <a:rPr lang="nb-NO" sz="2800" b="1" u="sng" dirty="0">
                <a:hlinkClick r:id="rId3"/>
              </a:rPr>
              <a:t>Mangelfull utsjekk på ny flytype</a:t>
            </a:r>
            <a:br>
              <a:rPr lang="nb-NO" sz="2800" b="1" u="sng" dirty="0"/>
            </a:br>
            <a:endParaRPr lang="nb-NO" sz="2800" b="1" u="sng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818147"/>
            <a:ext cx="10515600" cy="5491747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Under utsjekk på en ny flytype ble eleven bedt om å fylle ut utsjekkskjemaet. </a:t>
            </a:r>
            <a:br>
              <a:rPr lang="nb-NO" dirty="0"/>
            </a:br>
            <a:r>
              <a:rPr lang="nb-NO" b="1" dirty="0"/>
              <a:t>Eleven viste ikke om våre utsjekksskjemaer?</a:t>
            </a:r>
            <a:br>
              <a:rPr lang="nb-NO" dirty="0"/>
            </a:br>
            <a:r>
              <a:rPr lang="nb-NO" dirty="0"/>
              <a:t>Etter at han ble vist de var han enig i at det var </a:t>
            </a:r>
            <a:r>
              <a:rPr lang="nb-NO" u="sng" dirty="0"/>
              <a:t>mye som står der som det er bra å kunne når man skal fly et nytt seilfly sikkert under alle forhold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Flyets </a:t>
            </a:r>
            <a:r>
              <a:rPr lang="nb-NO" dirty="0" err="1"/>
              <a:t>flight</a:t>
            </a:r>
            <a:r>
              <a:rPr lang="nb-NO" dirty="0"/>
              <a:t> manual. </a:t>
            </a:r>
          </a:p>
          <a:p>
            <a:pPr lvl="1"/>
            <a:r>
              <a:rPr lang="nb-NO" dirty="0"/>
              <a:t>Hastigheter, begrensinger for luftbremser, montering, spinn, vekter, vannballast, lovlige øvelser, osv.???</a:t>
            </a:r>
          </a:p>
          <a:p>
            <a:endParaRPr lang="nb-NO" dirty="0"/>
          </a:p>
          <a:p>
            <a:r>
              <a:rPr lang="nb-NO" dirty="0"/>
              <a:t>En gjennomgang av flyets manual og utfylling av utsjekkskjema er obligatorisk for utsjekk på nye typer seilfly. </a:t>
            </a:r>
          </a:p>
          <a:p>
            <a:r>
              <a:rPr lang="nb-NO" dirty="0"/>
              <a:t>Det bør også følges opp med en montering/demontering av flyet under veiledning.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311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571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Eksempel på ufullstendig montering</a:t>
            </a:r>
            <a:endParaRPr lang="nb-NO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6696"/>
            <a:ext cx="4447032" cy="3032760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Montering av seilfly. Hendelser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416-644F-40DC-9E55-2DC04E03D314}" type="slidenum">
              <a:rPr lang="nb-NO" smtClean="0"/>
              <a:t>9</a:t>
            </a:fld>
            <a:endParaRPr lang="nb-NO"/>
          </a:p>
        </p:txBody>
      </p:sp>
      <p:pic>
        <p:nvPicPr>
          <p:cNvPr id="1026" name="Picture 2" descr="SZD-Lis 25a LN-H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3" y="996696"/>
            <a:ext cx="5428431" cy="30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a LN-HA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168" y="4072758"/>
            <a:ext cx="5160136" cy="264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433137" y="4668253"/>
            <a:ext cx="2684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Den ene vingen var ikke skikkelig montert.</a:t>
            </a:r>
          </a:p>
          <a:p>
            <a:r>
              <a:rPr lang="nb-NO" b="1" dirty="0"/>
              <a:t> (</a:t>
            </a:r>
            <a:r>
              <a:rPr lang="nb-NO" b="1" dirty="0" err="1"/>
              <a:t>hovedbolt</a:t>
            </a:r>
            <a:r>
              <a:rPr lang="nb-NO" b="1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523976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DF775FAC631648A235775D7DF9BA4D" ma:contentTypeVersion="16" ma:contentTypeDescription="Opprett et nytt dokument." ma:contentTypeScope="" ma:versionID="ef44bac8461514d65390f24a29c0ae49">
  <xsd:schema xmlns:xsd="http://www.w3.org/2001/XMLSchema" xmlns:xs="http://www.w3.org/2001/XMLSchema" xmlns:p="http://schemas.microsoft.com/office/2006/metadata/properties" xmlns:ns2="9444c4b6-4643-4b24-88a8-be2098ad7c3d" xmlns:ns3="c080cb85-45e2-403d-9bf7-7f8b6823ac84" xmlns:ns4="9e538389-cabc-4d4e-918a-8beb7ac0ecaa" targetNamespace="http://schemas.microsoft.com/office/2006/metadata/properties" ma:root="true" ma:fieldsID="3ea3c4afa904d9d6995cfdb4f7cee38f" ns2:_="" ns3:_="" ns4:_="">
    <xsd:import namespace="9444c4b6-4643-4b24-88a8-be2098ad7c3d"/>
    <xsd:import namespace="c080cb85-45e2-403d-9bf7-7f8b6823ac84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_dlc_DocId" minOccurs="0"/>
                <xsd:element ref="ns3:_dlc_DocIdUrl" minOccurs="0"/>
                <xsd:element ref="ns3:_dlc_DocIdPersistId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4c4b6-4643-4b24-88a8-be2098ad7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0cb85-45e2-403d-9bf7-7f8b6823ac84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15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Fast ID" ma:description="Behold IDen ved tillegging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4855889-96ef-43bc-a14c-0c13a11dbd75}" ma:internalName="TaxCatchAll" ma:showField="CatchAllData" ma:web="c080cb85-45e2-403d-9bf7-7f8b6823ac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44c4b6-4643-4b24-88a8-be2098ad7c3d">
      <Terms xmlns="http://schemas.microsoft.com/office/infopath/2007/PartnerControls"/>
    </lcf76f155ced4ddcb4097134ff3c332f>
    <TaxCatchAll xmlns="9e538389-cabc-4d4e-918a-8beb7ac0ecaa" xsi:nil="true"/>
    <_dlc_DocId xmlns="c080cb85-45e2-403d-9bf7-7f8b6823ac84">SF37SEIL-1140948237-296006</_dlc_DocId>
    <_dlc_DocIdUrl xmlns="c080cb85-45e2-403d-9bf7-7f8b6823ac84">
      <Url>https://idrettsforbundet.sharepoint.com/sites/SF37Aktivitet-Seilfly/_layouts/15/DocIdRedir.aspx?ID=SF37SEIL-1140948237-296006</Url>
      <Description>SF37SEIL-1140948237-296006</Description>
    </_dlc_DocIdUrl>
  </documentManagement>
</p:properties>
</file>

<file path=customXml/itemProps1.xml><?xml version="1.0" encoding="utf-8"?>
<ds:datastoreItem xmlns:ds="http://schemas.openxmlformats.org/officeDocument/2006/customXml" ds:itemID="{69C4F7CE-85CC-4908-8564-D7C5F3C907F8}"/>
</file>

<file path=customXml/itemProps2.xml><?xml version="1.0" encoding="utf-8"?>
<ds:datastoreItem xmlns:ds="http://schemas.openxmlformats.org/officeDocument/2006/customXml" ds:itemID="{C72E42E1-A814-471A-B769-C6C2C964E967}"/>
</file>

<file path=customXml/itemProps3.xml><?xml version="1.0" encoding="utf-8"?>
<ds:datastoreItem xmlns:ds="http://schemas.openxmlformats.org/officeDocument/2006/customXml" ds:itemID="{F719CF9A-53C4-4253-98CE-5805A2D27F33}"/>
</file>

<file path=customXml/itemProps4.xml><?xml version="1.0" encoding="utf-8"?>
<ds:datastoreItem xmlns:ds="http://schemas.openxmlformats.org/officeDocument/2006/customXml" ds:itemID="{08261718-19DD-40E8-994D-D9704B35151D}"/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1442</Words>
  <Application>Microsoft Office PowerPoint</Application>
  <PresentationFormat>Widescreen</PresentationFormat>
  <Paragraphs>140</Paragraphs>
  <Slides>14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Office-tema</vt:lpstr>
      <vt:lpstr>Montering av seilfly.  Er du godt nok opplært? Hva kan gå galt? </vt:lpstr>
      <vt:lpstr>Part 66 sertifikat for å montere et seilfly? Framtidig krav? </vt:lpstr>
      <vt:lpstr>Fra vår egen historie og rapportering kan vi liste opp:</vt:lpstr>
      <vt:lpstr>OBSREG#27 Mutter fra dekompresjonsventil løsnet</vt:lpstr>
      <vt:lpstr>Rapport 06-2012 Discus B  Ufullstendig montert stabilisator (fløyet)</vt:lpstr>
      <vt:lpstr>Rapport 03-2016 ASK-21  Ufullstendig montering, flyet tatt i bruk</vt:lpstr>
      <vt:lpstr>OBSREG#147 Takk for at du sa ifra./Takk for at du innrømte feil.  OBSREG#146 Loddene ikke festet/Takk for at du sa ifra.</vt:lpstr>
      <vt:lpstr>OBSREG#149 Mangelfull utsjekk på ny flytype </vt:lpstr>
      <vt:lpstr>Eksempel på ufullstendig montering</vt:lpstr>
      <vt:lpstr>L’Hotellier koblinger. Kan løsne.</vt:lpstr>
      <vt:lpstr>L’Hotellier koblinger. Typer. </vt:lpstr>
      <vt:lpstr>L’Hotellier koblinger. Grease. </vt:lpstr>
      <vt:lpstr>L’Hotellier koblinger. Anbefaling:</vt:lpstr>
      <vt:lpstr> Referanser og mer informasjon: EASA Safety Publications Tool (europa.eu)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Hendelser og Havarier OBSREG</dc:title>
  <dc:creator>Svein Larssen</dc:creator>
  <cp:lastModifiedBy>Oksenholt, Steinar</cp:lastModifiedBy>
  <cp:revision>83</cp:revision>
  <dcterms:created xsi:type="dcterms:W3CDTF">2022-02-07T14:54:42Z</dcterms:created>
  <dcterms:modified xsi:type="dcterms:W3CDTF">2024-04-11T11:20:38Z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0x010100F8DF775FAC631648A235775D7DF9BA4D</vt:lpwstr>
  </property>
  <property fmtid="{D5CDD505-2E9C-101B-9397-08002B2CF9AE}" pid="3" name="_dlc_DocIdItemGuid">
    <vt:lpwstr>984d04bd-1a5d-4a47-950a-812757c696e0</vt:lpwstr>
  </property>
</Properties>
</file>